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6858000" cx="12192000"/>
  <p:notesSz cx="6858000" cy="9144000"/>
  <p:embeddedFontLst>
    <p:embeddedFont>
      <p:font typeface="Roboto Thin"/>
      <p:regular r:id="rId31"/>
      <p:bold r:id="rId32"/>
      <p:italic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regular.fntdata"/><Relationship Id="rId30" Type="http://schemas.openxmlformats.org/officeDocument/2006/relationships/slide" Target="slides/slide24.xml"/><Relationship Id="rId33" Type="http://schemas.openxmlformats.org/officeDocument/2006/relationships/font" Target="fonts/RobotoThin-italic.fntdata"/><Relationship Id="rId32" Type="http://schemas.openxmlformats.org/officeDocument/2006/relationships/font" Target="fonts/RobotoThin-bold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Thin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숭</a:t>
            </a:r>
            <a:r>
              <a:rPr lang="en-US"/>
              <a:t>실 코인 프로젝트에 대해 발표를 하도록 하겠습니다.  Chainerator 팀은 신재철, 홍상원, 정구익, 하현수로 구성되어 있습니다.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소</a:t>
            </a:r>
            <a:r>
              <a:rPr lang="en-US"/>
              <a:t>켓으로 p2p 통신을 하여 블록 생성 시 주변 노드들에게 전파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익스플로러도 소켓 io와 연결되어 블록 정보, 트랜잭션 정보 뿌려줌</a:t>
            </a:r>
            <a:endParaRPr/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블</a:t>
            </a:r>
            <a:r>
              <a:rPr lang="en-US"/>
              <a:t>록 구조</a:t>
            </a:r>
            <a:endParaRPr/>
          </a:p>
        </p:txBody>
      </p:sp>
      <p:sp>
        <p:nvSpPr>
          <p:cNvPr id="257" name="Shape 25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내용은</a:t>
            </a:r>
            <a:r>
              <a:rPr lang="en-US"/>
              <a:t> 다음과 같이 구성하였습니다.</a:t>
            </a:r>
            <a:endParaRPr/>
          </a:p>
        </p:txBody>
      </p:sp>
      <p:sp>
        <p:nvSpPr>
          <p:cNvPr id="77" name="Shape 7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Shape 341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</a:t>
            </a:r>
            <a:r>
              <a:rPr lang="en-US"/>
              <a:t>희 팀은 현재 블록체인 코어의 문제점을 발견하였습니다.</a:t>
            </a:r>
            <a:endParaRPr/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그래</a:t>
            </a:r>
            <a:r>
              <a:rPr lang="en-US"/>
              <a:t>서 저희 팀은 현재 블록체인 코어의 문제점을 해결하기 위해 모듈화되어 있고 오픈소스화되어 커뮤니티를 형성하고 가벼운 소스코드를 지향하는 플랙서블한 블록체인 코어 프레임워크를 개발하기로 기획하였습니다.</a:t>
            </a:r>
            <a:endParaRPr/>
          </a:p>
        </p:txBody>
      </p:sp>
      <p:sp>
        <p:nvSpPr>
          <p:cNvPr id="127" name="Shape 12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그리</a:t>
            </a:r>
            <a:r>
              <a:rPr lang="en-US"/>
              <a:t>고 저희가 각 세 가지 요구사항을 해결하기 위해 다음과 같은 해결책으로 접근하였습니다. 먼저 자바스크립트를 이용하여 불필요한 소스코드를 제거하고 가벼운 블록체인 코어를 개발하는 것이었습니다.</a:t>
            </a:r>
            <a:endParaRPr/>
          </a:p>
        </p:txBody>
      </p:sp>
      <p:sp>
        <p:nvSpPr>
          <p:cNvPr id="147" name="Shape 14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ection 1">
  <p:cSld name="Title + Section 1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526941" y="573317"/>
            <a:ext cx="11230421" cy="431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b="0" i="0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/>
        </p:nvSpPr>
        <p:spPr>
          <a:xfrm>
            <a:off x="526941" y="1232607"/>
            <a:ext cx="184328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COMPANY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Shape 40"/>
          <p:cNvCxnSpPr/>
          <p:nvPr/>
        </p:nvCxnSpPr>
        <p:spPr>
          <a:xfrm>
            <a:off x="526941" y="1602414"/>
            <a:ext cx="1843280" cy="0"/>
          </a:xfrm>
          <a:prstGeom prst="straightConnector1">
            <a:avLst/>
          </a:prstGeom>
          <a:noFill/>
          <a:ln cap="flat" cmpd="sng" w="571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" name="Shape 41"/>
          <p:cNvSpPr txBox="1"/>
          <p:nvPr/>
        </p:nvSpPr>
        <p:spPr>
          <a:xfrm>
            <a:off x="2604393" y="1232607"/>
            <a:ext cx="184328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92AAB4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  <a:endParaRPr b="0" i="0" sz="1000" u="none" cap="none" strike="noStrike">
              <a:solidFill>
                <a:srgbClr val="92AA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Shape 42"/>
          <p:cNvSpPr txBox="1"/>
          <p:nvPr/>
        </p:nvSpPr>
        <p:spPr>
          <a:xfrm>
            <a:off x="4583588" y="1232607"/>
            <a:ext cx="184328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92AAB4"/>
                </a:solidFill>
                <a:latin typeface="Arial"/>
                <a:ea typeface="Arial"/>
                <a:cs typeface="Arial"/>
                <a:sym typeface="Arial"/>
              </a:rPr>
              <a:t>INFOGRAPHICS</a:t>
            </a:r>
            <a:endParaRPr b="0" i="0" sz="1000" u="none" cap="none" strike="noStrike">
              <a:solidFill>
                <a:srgbClr val="92AA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43"/>
          <p:cNvSpPr txBox="1"/>
          <p:nvPr/>
        </p:nvSpPr>
        <p:spPr>
          <a:xfrm>
            <a:off x="6562782" y="1232607"/>
            <a:ext cx="184328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92AAB4"/>
                </a:solidFill>
                <a:latin typeface="Arial"/>
                <a:ea typeface="Arial"/>
                <a:cs typeface="Arial"/>
                <a:sym typeface="Arial"/>
              </a:rPr>
              <a:t>CONTACT</a:t>
            </a:r>
            <a:endParaRPr b="0" i="0" sz="1000" u="none" cap="none" strike="noStrike">
              <a:solidFill>
                <a:srgbClr val="92AA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ection 3">
  <p:cSld name="Title + Section 3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526941" y="573317"/>
            <a:ext cx="11230421" cy="431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b="0" i="0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/>
        </p:nvSpPr>
        <p:spPr>
          <a:xfrm>
            <a:off x="526941" y="1232607"/>
            <a:ext cx="184328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92AAB4"/>
                </a:solidFill>
                <a:latin typeface="Arial"/>
                <a:ea typeface="Arial"/>
                <a:cs typeface="Arial"/>
                <a:sym typeface="Arial"/>
              </a:rPr>
              <a:t>무</a:t>
            </a:r>
            <a:endParaRPr b="0" i="0" sz="1000" u="none" cap="none" strike="noStrike">
              <a:solidFill>
                <a:srgbClr val="92AA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" name="Shape 48"/>
          <p:cNvCxnSpPr/>
          <p:nvPr/>
        </p:nvCxnSpPr>
        <p:spPr>
          <a:xfrm>
            <a:off x="4583588" y="1602414"/>
            <a:ext cx="1843280" cy="0"/>
          </a:xfrm>
          <a:prstGeom prst="straightConnector1">
            <a:avLst/>
          </a:prstGeom>
          <a:noFill/>
          <a:ln cap="flat" cmpd="sng" w="571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" name="Shape 49"/>
          <p:cNvSpPr txBox="1"/>
          <p:nvPr/>
        </p:nvSpPr>
        <p:spPr>
          <a:xfrm>
            <a:off x="2604393" y="1232607"/>
            <a:ext cx="184328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92AAB4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  <a:endParaRPr b="0" i="0" sz="1000" u="none" cap="none" strike="noStrike">
              <a:solidFill>
                <a:srgbClr val="92AA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50"/>
          <p:cNvSpPr txBox="1"/>
          <p:nvPr/>
        </p:nvSpPr>
        <p:spPr>
          <a:xfrm>
            <a:off x="4583588" y="1232607"/>
            <a:ext cx="184328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INFOGRAPHICS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1"/>
          <p:cNvSpPr txBox="1"/>
          <p:nvPr/>
        </p:nvSpPr>
        <p:spPr>
          <a:xfrm>
            <a:off x="6562782" y="1232607"/>
            <a:ext cx="184328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92AAB4"/>
                </a:solidFill>
                <a:latin typeface="Arial"/>
                <a:ea typeface="Arial"/>
                <a:cs typeface="Arial"/>
                <a:sym typeface="Arial"/>
              </a:rPr>
              <a:t>CONTACT</a:t>
            </a:r>
            <a:endParaRPr b="0" i="0" sz="1000" u="none" cap="none" strike="noStrike">
              <a:solidFill>
                <a:srgbClr val="92AA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Blank">
  <p:cSld name="3_Blank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Blank">
  <p:cSld name="2_Blank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ection 1">
  <p:cSld name="Title + Section 1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526941" y="573317"/>
            <a:ext cx="11230421" cy="431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/>
        </p:nvSpPr>
        <p:spPr>
          <a:xfrm>
            <a:off x="526941" y="1232607"/>
            <a:ext cx="184328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</a:t>
            </a: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COMPANY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Shape 17"/>
          <p:cNvCxnSpPr/>
          <p:nvPr/>
        </p:nvCxnSpPr>
        <p:spPr>
          <a:xfrm>
            <a:off x="526941" y="1602414"/>
            <a:ext cx="1843280" cy="0"/>
          </a:xfrm>
          <a:prstGeom prst="straightConnector1">
            <a:avLst/>
          </a:prstGeom>
          <a:noFill/>
          <a:ln cap="flat" cmpd="sng" w="571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Shape 18"/>
          <p:cNvSpPr txBox="1"/>
          <p:nvPr/>
        </p:nvSpPr>
        <p:spPr>
          <a:xfrm>
            <a:off x="2604393" y="1232607"/>
            <a:ext cx="184328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92AAB4"/>
                </a:solidFill>
                <a:latin typeface="Arial"/>
                <a:ea typeface="Arial"/>
                <a:cs typeface="Arial"/>
                <a:sym typeface="Arial"/>
              </a:rPr>
              <a:t>ABOUT</a:t>
            </a:r>
            <a:r>
              <a:rPr b="0" i="0" lang="en-US" sz="1000" u="none" cap="none" strike="noStrike">
                <a:solidFill>
                  <a:srgbClr val="92AAB4"/>
                </a:solidFill>
                <a:latin typeface="Arial"/>
                <a:ea typeface="Arial"/>
                <a:cs typeface="Arial"/>
                <a:sym typeface="Arial"/>
              </a:rPr>
              <a:t> US</a:t>
            </a:r>
            <a:endParaRPr b="0" i="0" sz="1000" u="none" cap="none" strike="noStrike">
              <a:solidFill>
                <a:srgbClr val="92AA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/>
          <p:nvPr/>
        </p:nvSpPr>
        <p:spPr>
          <a:xfrm>
            <a:off x="4583588" y="1232607"/>
            <a:ext cx="184328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92AAB4"/>
                </a:solidFill>
                <a:latin typeface="Arial"/>
                <a:ea typeface="Arial"/>
                <a:cs typeface="Arial"/>
                <a:sym typeface="Arial"/>
              </a:rPr>
              <a:t>INFOGRAPHICS</a:t>
            </a:r>
            <a:endParaRPr b="0" i="0" sz="1000" u="none" cap="none" strike="noStrike">
              <a:solidFill>
                <a:srgbClr val="92AA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20"/>
          <p:cNvSpPr txBox="1"/>
          <p:nvPr/>
        </p:nvSpPr>
        <p:spPr>
          <a:xfrm>
            <a:off x="6562782" y="1232607"/>
            <a:ext cx="184328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92AAB4"/>
                </a:solidFill>
                <a:latin typeface="Arial"/>
                <a:ea typeface="Arial"/>
                <a:cs typeface="Arial"/>
                <a:sym typeface="Arial"/>
              </a:rPr>
              <a:t>CONTACT</a:t>
            </a:r>
            <a:endParaRPr b="0" i="0" sz="1000" u="none" cap="none" strike="noStrike">
              <a:solidFill>
                <a:srgbClr val="92AA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ection 3">
  <p:cSld name="Title + Section 3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526941" y="573317"/>
            <a:ext cx="11230421" cy="431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/>
        </p:nvSpPr>
        <p:spPr>
          <a:xfrm>
            <a:off x="526941" y="1232607"/>
            <a:ext cx="184328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92AAB4"/>
                </a:solidFill>
                <a:latin typeface="Arial"/>
                <a:ea typeface="Arial"/>
                <a:cs typeface="Arial"/>
                <a:sym typeface="Arial"/>
              </a:rPr>
              <a:t>OUR COMPANY</a:t>
            </a:r>
            <a:endParaRPr b="0" i="0" sz="1000" u="none" cap="none" strike="noStrike">
              <a:solidFill>
                <a:srgbClr val="92AA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Shape 25"/>
          <p:cNvCxnSpPr/>
          <p:nvPr/>
        </p:nvCxnSpPr>
        <p:spPr>
          <a:xfrm>
            <a:off x="4583588" y="1602414"/>
            <a:ext cx="1843280" cy="0"/>
          </a:xfrm>
          <a:prstGeom prst="straightConnector1">
            <a:avLst/>
          </a:prstGeom>
          <a:noFill/>
          <a:ln cap="flat" cmpd="sng" w="571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" name="Shape 26"/>
          <p:cNvSpPr txBox="1"/>
          <p:nvPr/>
        </p:nvSpPr>
        <p:spPr>
          <a:xfrm>
            <a:off x="2604393" y="1232607"/>
            <a:ext cx="184328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92AAB4"/>
                </a:solidFill>
                <a:latin typeface="Arial"/>
                <a:ea typeface="Arial"/>
                <a:cs typeface="Arial"/>
                <a:sym typeface="Arial"/>
              </a:rPr>
              <a:t>ABOUT</a:t>
            </a:r>
            <a:r>
              <a:rPr b="0" i="0" lang="en-US" sz="1000" u="none" cap="none" strike="noStrike">
                <a:solidFill>
                  <a:srgbClr val="92AAB4"/>
                </a:solidFill>
                <a:latin typeface="Arial"/>
                <a:ea typeface="Arial"/>
                <a:cs typeface="Arial"/>
                <a:sym typeface="Arial"/>
              </a:rPr>
              <a:t> US</a:t>
            </a:r>
            <a:endParaRPr b="0" i="0" sz="1000" u="none" cap="none" strike="noStrike">
              <a:solidFill>
                <a:srgbClr val="92AA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27"/>
          <p:cNvSpPr txBox="1"/>
          <p:nvPr/>
        </p:nvSpPr>
        <p:spPr>
          <a:xfrm>
            <a:off x="4583588" y="1232607"/>
            <a:ext cx="184328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INFOGRAPHICS</a:t>
            </a:r>
            <a:endParaRPr/>
          </a:p>
        </p:txBody>
      </p:sp>
      <p:sp>
        <p:nvSpPr>
          <p:cNvPr id="28" name="Shape 28"/>
          <p:cNvSpPr txBox="1"/>
          <p:nvPr/>
        </p:nvSpPr>
        <p:spPr>
          <a:xfrm>
            <a:off x="6562782" y="1232607"/>
            <a:ext cx="184328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92AAB4"/>
                </a:solidFill>
                <a:latin typeface="Arial"/>
                <a:ea typeface="Arial"/>
                <a:cs typeface="Arial"/>
                <a:sym typeface="Arial"/>
              </a:rPr>
              <a:t>CONTACT</a:t>
            </a:r>
            <a:endParaRPr b="0" i="0" sz="1000" u="none" cap="none" strike="noStrike">
              <a:solidFill>
                <a:srgbClr val="92AA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Blank">
  <p:cSld name="4_Blank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idx="12" type="sldNum"/>
          </p:nvPr>
        </p:nvSpPr>
        <p:spPr>
          <a:xfrm>
            <a:off x="11156953" y="6225718"/>
            <a:ext cx="5547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Blank">
  <p:cSld name="5_Blank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0" y="0"/>
            <a:ext cx="12192000" cy="3746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0" y="374695"/>
            <a:ext cx="12192000" cy="12012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hyperlink" Target="http://ssu.sullivan.kr:3030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3i6HxRC-0XcyUnVfQSeSl6iL65U8X9nS/view" TargetMode="External"/><Relationship Id="rId4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 rot="-2700000">
            <a:off x="9512815" y="269905"/>
            <a:ext cx="4764506" cy="5604356"/>
          </a:xfrm>
          <a:custGeom>
            <a:pathLst>
              <a:path extrusionOk="0" h="5604356" w="4764506">
                <a:moveTo>
                  <a:pt x="3924657" y="0"/>
                </a:moveTo>
                <a:lnTo>
                  <a:pt x="4764506" y="839849"/>
                </a:lnTo>
                <a:lnTo>
                  <a:pt x="0" y="5604356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0800" rotWithShape="0" algn="t" dir="5400000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/>
          <p:nvPr/>
        </p:nvSpPr>
        <p:spPr>
          <a:xfrm rot="-2700000">
            <a:off x="6304472" y="-2053292"/>
            <a:ext cx="4106584" cy="4106584"/>
          </a:xfrm>
          <a:custGeom>
            <a:pathLst>
              <a:path extrusionOk="0" h="4106584" w="4106584">
                <a:moveTo>
                  <a:pt x="0" y="0"/>
                </a:moveTo>
                <a:lnTo>
                  <a:pt x="4106584" y="4106584"/>
                </a:lnTo>
                <a:lnTo>
                  <a:pt x="0" y="41065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rotWithShape="0" algn="t" dir="5400000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/>
          <p:nvPr/>
        </p:nvSpPr>
        <p:spPr>
          <a:xfrm rot="-2700000">
            <a:off x="536614" y="5581005"/>
            <a:ext cx="2553990" cy="2553991"/>
          </a:xfrm>
          <a:custGeom>
            <a:pathLst>
              <a:path extrusionOk="0" h="2553991" w="2553990">
                <a:moveTo>
                  <a:pt x="2553990" y="0"/>
                </a:moveTo>
                <a:lnTo>
                  <a:pt x="2553990" y="25539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rotWithShape="0" algn="t" dir="5400000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Shape 61"/>
          <p:cNvSpPr/>
          <p:nvPr/>
        </p:nvSpPr>
        <p:spPr>
          <a:xfrm rot="-2700000">
            <a:off x="-1135325" y="3708715"/>
            <a:ext cx="2559410" cy="2967775"/>
          </a:xfrm>
          <a:custGeom>
            <a:pathLst>
              <a:path extrusionOk="0" h="2967775" w="2559410">
                <a:moveTo>
                  <a:pt x="2559410" y="0"/>
                </a:moveTo>
                <a:lnTo>
                  <a:pt x="2559410" y="2967775"/>
                </a:lnTo>
                <a:lnTo>
                  <a:pt x="408364" y="2967774"/>
                </a:lnTo>
                <a:lnTo>
                  <a:pt x="0" y="25594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0800" rotWithShape="0" algn="t" dir="5400000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62"/>
          <p:cNvSpPr/>
          <p:nvPr/>
        </p:nvSpPr>
        <p:spPr>
          <a:xfrm rot="-2700000">
            <a:off x="7782545" y="4989712"/>
            <a:ext cx="3778408" cy="3635585"/>
          </a:xfrm>
          <a:custGeom>
            <a:pathLst>
              <a:path extrusionOk="0" h="3635585" w="3778408">
                <a:moveTo>
                  <a:pt x="3778408" y="0"/>
                </a:moveTo>
                <a:lnTo>
                  <a:pt x="3778408" y="3492762"/>
                </a:lnTo>
                <a:lnTo>
                  <a:pt x="3635585" y="36355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rotWithShape="0" algn="t" dir="5400000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/>
          <p:nvPr/>
        </p:nvSpPr>
        <p:spPr>
          <a:xfrm rot="-2700000">
            <a:off x="808246" y="-1956237"/>
            <a:ext cx="6376737" cy="9851811"/>
          </a:xfrm>
          <a:custGeom>
            <a:pathLst>
              <a:path extrusionOk="0" h="9851811" w="6376737">
                <a:moveTo>
                  <a:pt x="2462209" y="0"/>
                </a:moveTo>
                <a:lnTo>
                  <a:pt x="6376737" y="3914528"/>
                </a:lnTo>
                <a:lnTo>
                  <a:pt x="6376737" y="9851811"/>
                </a:lnTo>
                <a:lnTo>
                  <a:pt x="2615344" y="9851811"/>
                </a:lnTo>
                <a:lnTo>
                  <a:pt x="1" y="7236468"/>
                </a:lnTo>
                <a:lnTo>
                  <a:pt x="0" y="246220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92100" rotWithShape="0" algn="t">
              <a:srgbClr val="000000">
                <a:alpha val="4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1857145" y="1616586"/>
            <a:ext cx="6026953" cy="1088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Soongsil Coin</a:t>
            </a:r>
            <a:endParaRPr b="1"/>
          </a:p>
        </p:txBody>
      </p:sp>
      <p:sp>
        <p:nvSpPr>
          <p:cNvPr id="65" name="Shape 65"/>
          <p:cNvSpPr/>
          <p:nvPr/>
        </p:nvSpPr>
        <p:spPr>
          <a:xfrm>
            <a:off x="1857145" y="2851992"/>
            <a:ext cx="602695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Team Chainerator(P</a:t>
            </a:r>
            <a:r>
              <a:rPr b="1" lang="en-US" sz="3200">
                <a:latin typeface="Roboto"/>
                <a:ea typeface="Roboto"/>
                <a:cs typeface="Roboto"/>
                <a:sym typeface="Roboto"/>
              </a:rPr>
              <a:t>ABC</a:t>
            </a:r>
            <a:r>
              <a:rPr b="1" i="0" lang="en-US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on)</a:t>
            </a:r>
            <a:endParaRPr b="1"/>
          </a:p>
        </p:txBody>
      </p:sp>
      <p:grpSp>
        <p:nvGrpSpPr>
          <p:cNvPr id="66" name="Shape 66"/>
          <p:cNvGrpSpPr/>
          <p:nvPr/>
        </p:nvGrpSpPr>
        <p:grpSpPr>
          <a:xfrm>
            <a:off x="835004" y="660914"/>
            <a:ext cx="3452268" cy="629851"/>
            <a:chOff x="835004" y="660914"/>
            <a:chExt cx="3452268" cy="629851"/>
          </a:xfrm>
        </p:grpSpPr>
        <p:grpSp>
          <p:nvGrpSpPr>
            <p:cNvPr id="67" name="Shape 67"/>
            <p:cNvGrpSpPr/>
            <p:nvPr/>
          </p:nvGrpSpPr>
          <p:grpSpPr>
            <a:xfrm>
              <a:off x="835004" y="660914"/>
              <a:ext cx="677117" cy="614554"/>
              <a:chOff x="1585912" y="819150"/>
              <a:chExt cx="5143500" cy="4668265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1585912" y="2687065"/>
                <a:ext cx="5143500" cy="280035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rotWithShape="0" algn="t" dir="5400000" dist="254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2243137" y="2687065"/>
                <a:ext cx="3829050" cy="2084704"/>
              </a:xfrm>
              <a:custGeom>
                <a:pathLst>
                  <a:path extrusionOk="0" h="2052130" w="3769219">
                    <a:moveTo>
                      <a:pt x="1884609" y="0"/>
                    </a:moveTo>
                    <a:lnTo>
                      <a:pt x="3769219" y="1026065"/>
                    </a:lnTo>
                    <a:lnTo>
                      <a:pt x="1884609" y="2052130"/>
                    </a:lnTo>
                    <a:lnTo>
                      <a:pt x="0" y="102606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1585912" y="1753108"/>
                <a:ext cx="5143500" cy="2800350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0800" rotWithShape="0" algn="t" dir="5400000" dist="254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Shape 71"/>
              <p:cNvSpPr/>
              <p:nvPr/>
            </p:nvSpPr>
            <p:spPr>
              <a:xfrm>
                <a:off x="2243137" y="1753108"/>
                <a:ext cx="3829050" cy="2084704"/>
              </a:xfrm>
              <a:custGeom>
                <a:pathLst>
                  <a:path extrusionOk="0" h="2052130" w="3769219">
                    <a:moveTo>
                      <a:pt x="1884609" y="0"/>
                    </a:moveTo>
                    <a:lnTo>
                      <a:pt x="3769219" y="1026065"/>
                    </a:lnTo>
                    <a:lnTo>
                      <a:pt x="1884609" y="2052130"/>
                    </a:lnTo>
                    <a:lnTo>
                      <a:pt x="0" y="102606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Shape 72"/>
              <p:cNvSpPr/>
              <p:nvPr/>
            </p:nvSpPr>
            <p:spPr>
              <a:xfrm>
                <a:off x="1585912" y="819150"/>
                <a:ext cx="5143500" cy="2800350"/>
              </a:xfrm>
              <a:prstGeom prst="diamond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rotWithShape="0" algn="t" dir="5400000" dist="254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" name="Shape 73"/>
            <p:cNvSpPr txBox="1"/>
            <p:nvPr/>
          </p:nvSpPr>
          <p:spPr>
            <a:xfrm>
              <a:off x="1681385" y="767545"/>
              <a:ext cx="260588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A7B5BE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Soongsil University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A7B5BE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School of Computing &amp; Software</a:t>
              </a:r>
              <a:endParaRPr/>
            </a:p>
          </p:txBody>
        </p:sp>
      </p:grpSp>
      <p:sp>
        <p:nvSpPr>
          <p:cNvPr id="74" name="Shape 74"/>
          <p:cNvSpPr/>
          <p:nvPr/>
        </p:nvSpPr>
        <p:spPr>
          <a:xfrm>
            <a:off x="3386584" y="3938916"/>
            <a:ext cx="297420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신재철 (컴퓨터학부)</a:t>
            </a:r>
            <a:endParaRPr b="1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홍상원 (컴퓨터학부)</a:t>
            </a:r>
            <a:endParaRPr b="1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정구익 (소프트웨어학부)</a:t>
            </a:r>
            <a:endParaRPr b="1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하현수 (소프트웨어학부)</a:t>
            </a:r>
            <a:endParaRPr b="1"/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/>
        </p:nvSpPr>
        <p:spPr>
          <a:xfrm>
            <a:off x="543565" y="639819"/>
            <a:ext cx="11230421" cy="640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Researching – Consensus algorithm</a:t>
            </a:r>
            <a:endParaRPr b="0" i="0" sz="4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526941" y="2277035"/>
            <a:ext cx="3579000" cy="3388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" rotWithShape="0" algn="ctr" dir="5400000" dist="127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4296180" y="2277035"/>
            <a:ext cx="3579000" cy="3388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" rotWithShape="0" algn="ctr" dir="5400000" dist="127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8065420" y="2277035"/>
            <a:ext cx="3579000" cy="3388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" rotWithShape="0" algn="ctr" dir="5400000" dist="127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1878445" y="5227751"/>
            <a:ext cx="876000" cy="87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algn="ctr" dir="5400000" dist="127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704208" y="5227751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 dir="5400000" dist="127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9416924" y="5227751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38100" rotWithShape="0" algn="ctr" dir="5400000" dist="127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777951" y="3367880"/>
            <a:ext cx="3076800" cy="14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Proof Of Work</a:t>
            </a:r>
            <a:endParaRPr b="0" i="0" sz="1400" u="none" cap="none" strike="noStrike">
              <a:solidFill>
                <a:srgbClr val="A5A5A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777951" y="2619786"/>
            <a:ext cx="30768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Roboto"/>
                <a:ea typeface="Roboto"/>
                <a:cs typeface="Roboto"/>
                <a:sym typeface="Roboto"/>
              </a:rPr>
              <a:t>PoW</a:t>
            </a:r>
            <a:endParaRPr b="1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4547190" y="3367880"/>
            <a:ext cx="3076800" cy="14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Proof Of Stake</a:t>
            </a:r>
            <a:endParaRPr b="0" i="0" sz="1400" u="none" cap="none" strike="noStrike">
              <a:solidFill>
                <a:srgbClr val="A5A5A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4547190" y="2619786"/>
            <a:ext cx="30768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Roboto"/>
                <a:ea typeface="Roboto"/>
                <a:cs typeface="Roboto"/>
                <a:sym typeface="Roboto"/>
              </a:rPr>
              <a:t>PoS</a:t>
            </a:r>
            <a:endParaRPr b="1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8316429" y="3367880"/>
            <a:ext cx="3076800" cy="14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Delegated </a:t>
            </a:r>
            <a:br>
              <a:rPr lang="en-US" sz="2400">
                <a:solidFill>
                  <a:schemeClr val="dk1"/>
                </a:solidFill>
              </a:rPr>
            </a:br>
            <a:r>
              <a:rPr lang="en-US" sz="2400">
                <a:solidFill>
                  <a:schemeClr val="dk1"/>
                </a:solidFill>
              </a:rPr>
              <a:t>Proof of Stake</a:t>
            </a:r>
            <a:endParaRPr b="0" i="0" sz="1400" u="none" cap="none" strike="noStrike">
              <a:solidFill>
                <a:srgbClr val="A5A5A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8316429" y="2619786"/>
            <a:ext cx="30768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Roboto"/>
                <a:ea typeface="Roboto"/>
                <a:cs typeface="Roboto"/>
                <a:sym typeface="Roboto"/>
              </a:rPr>
              <a:t>DPoS</a:t>
            </a:r>
            <a:endParaRPr b="1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543565" y="639819"/>
            <a:ext cx="112305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Researching : Paper</a:t>
            </a:r>
            <a:endParaRPr b="0" i="0" sz="4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566250" y="5777100"/>
            <a:ext cx="110595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Sangwon Hong, Jaecheol Shin, Sangjun Lee, “Technology Trends for Enhancing Ethereum Blockchain Performance”, KIISE, pp.1943-1944, 2018.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575" y="2271637"/>
            <a:ext cx="4086675" cy="23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626" y="1731250"/>
            <a:ext cx="3020150" cy="314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1125" y="1856575"/>
            <a:ext cx="3241962" cy="31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 flipH="1">
            <a:off x="1519050" y="5001400"/>
            <a:ext cx="21357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Raiden Network</a:t>
            </a:r>
            <a:endParaRPr b="1"/>
          </a:p>
        </p:txBody>
      </p:sp>
      <p:sp>
        <p:nvSpPr>
          <p:cNvPr id="237" name="Shape 237"/>
          <p:cNvSpPr txBox="1"/>
          <p:nvPr/>
        </p:nvSpPr>
        <p:spPr>
          <a:xfrm flipH="1">
            <a:off x="5363838" y="5001400"/>
            <a:ext cx="21357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Plasma</a:t>
            </a:r>
            <a:endParaRPr b="1"/>
          </a:p>
        </p:txBody>
      </p:sp>
      <p:sp>
        <p:nvSpPr>
          <p:cNvPr id="238" name="Shape 238"/>
          <p:cNvSpPr txBox="1"/>
          <p:nvPr/>
        </p:nvSpPr>
        <p:spPr>
          <a:xfrm flipH="1">
            <a:off x="8914238" y="5001400"/>
            <a:ext cx="21357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Sharding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543565" y="639819"/>
            <a:ext cx="112305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Researching </a:t>
            </a:r>
            <a:r>
              <a:rPr lang="en-US" sz="4400">
                <a:solidFill>
                  <a:srgbClr val="F2F2F2"/>
                </a:solidFill>
              </a:rPr>
              <a:t>: Paper</a:t>
            </a:r>
            <a:endParaRPr b="0" i="0" sz="4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244"/>
          <p:cNvSpPr txBox="1"/>
          <p:nvPr/>
        </p:nvSpPr>
        <p:spPr>
          <a:xfrm>
            <a:off x="566250" y="5149800"/>
            <a:ext cx="11059500" cy="17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Hyunsoo Ha, Guik Jung, MyungHo Kim, YoungJong Kim, “An Implementation of Flexible Blockchain Framework(FBF) for Construct Own Blockchain Network”, KIISE, pp.729-731, 2018.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750" y="1597925"/>
            <a:ext cx="3590200" cy="30826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1340950" y="4680550"/>
            <a:ext cx="35358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P2P Network Structure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6350" y="1597925"/>
            <a:ext cx="3590200" cy="308261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6837250" y="4680550"/>
            <a:ext cx="4088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Blockchain Network Structure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/>
        </p:nvSpPr>
        <p:spPr>
          <a:xfrm>
            <a:off x="543565" y="639819"/>
            <a:ext cx="11230421" cy="640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System structure - Blockchain</a:t>
            </a:r>
            <a:endParaRPr b="0" i="0" sz="4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Shape 254"/>
          <p:cNvPicPr preferRelativeResize="0"/>
          <p:nvPr/>
        </p:nvPicPr>
        <p:blipFill rotWithShape="1">
          <a:blip r:embed="rId3">
            <a:alphaModFix/>
          </a:blip>
          <a:srcRect b="0" l="0" r="212" t="0"/>
          <a:stretch/>
        </p:blipFill>
        <p:spPr>
          <a:xfrm>
            <a:off x="1286726" y="1914670"/>
            <a:ext cx="9744098" cy="4708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543565" y="639819"/>
            <a:ext cx="11230421" cy="640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System structure - Block</a:t>
            </a:r>
            <a:endParaRPr b="0" i="0" sz="4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6950" y="2057400"/>
            <a:ext cx="9803649" cy="440977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/>
        </p:nvSpPr>
        <p:spPr>
          <a:xfrm>
            <a:off x="543565" y="639819"/>
            <a:ext cx="11230421" cy="640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Demo - Explorer</a:t>
            </a:r>
            <a:endParaRPr b="0" i="0" sz="4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Shape 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" y="2413965"/>
            <a:ext cx="3877993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1870" y="2413965"/>
            <a:ext cx="3865483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4550" y="2413965"/>
            <a:ext cx="3865483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629025" y="1630615"/>
            <a:ext cx="11059500" cy="981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 http://ssu.sullivan.kr:3030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-120942" y="5605265"/>
            <a:ext cx="4333235" cy="591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Recent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Blocks &amp; Transactions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Shape 271"/>
          <p:cNvSpPr txBox="1"/>
          <p:nvPr/>
        </p:nvSpPr>
        <p:spPr>
          <a:xfrm>
            <a:off x="3937993" y="5900898"/>
            <a:ext cx="4333235" cy="591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7996928" y="5900898"/>
            <a:ext cx="4333235" cy="591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/>
        </p:nvSpPr>
        <p:spPr>
          <a:xfrm>
            <a:off x="543565" y="639819"/>
            <a:ext cx="112305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F2F2F2"/>
                </a:solidFill>
              </a:rPr>
              <a:t>Demo - Consensus Algorithm (PoW)</a:t>
            </a:r>
            <a:endParaRPr sz="4400">
              <a:solidFill>
                <a:srgbClr val="F2F2F2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t/>
            </a:r>
            <a:endParaRPr sz="4400">
              <a:solidFill>
                <a:srgbClr val="F2F2F2"/>
              </a:solidFill>
            </a:endParaRPr>
          </a:p>
        </p:txBody>
      </p:sp>
      <p:pic>
        <p:nvPicPr>
          <p:cNvPr id="278" name="Shape 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7101" y="1571377"/>
            <a:ext cx="8458595" cy="528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/>
          <p:nvPr/>
        </p:nvSpPr>
        <p:spPr>
          <a:xfrm>
            <a:off x="6041225" y="4508150"/>
            <a:ext cx="189900" cy="147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566250" y="1720800"/>
            <a:ext cx="11059500" cy="17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</a:rPr>
              <a:t>Difficulty: 4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hape 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5051" y="1571377"/>
            <a:ext cx="8458595" cy="528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 txBox="1"/>
          <p:nvPr/>
        </p:nvSpPr>
        <p:spPr>
          <a:xfrm>
            <a:off x="543565" y="639819"/>
            <a:ext cx="112305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F2F2F2"/>
                </a:solidFill>
              </a:rPr>
              <a:t>Demo - Consensus Algorithm (PoW)</a:t>
            </a:r>
            <a:endParaRPr sz="4400">
              <a:solidFill>
                <a:srgbClr val="F2F2F2"/>
              </a:solidFill>
            </a:endParaRP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t/>
            </a:r>
            <a:endParaRPr sz="4400">
              <a:solidFill>
                <a:srgbClr val="F2F2F2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t/>
            </a:r>
            <a:endParaRPr sz="4400">
              <a:solidFill>
                <a:srgbClr val="F2F2F2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5999525" y="4498650"/>
            <a:ext cx="298200" cy="147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7211961" y="-1445342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566250" y="1720800"/>
            <a:ext cx="11059500" cy="17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</a:rPr>
              <a:t>Difficulty: 6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Shape 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3251" y="1571377"/>
            <a:ext cx="8458595" cy="528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543565" y="639819"/>
            <a:ext cx="112305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F2F2F2"/>
                </a:solidFill>
              </a:rPr>
              <a:t>Demo - Consensus Algorithm (PoW)</a:t>
            </a:r>
            <a:endParaRPr sz="4400">
              <a:solidFill>
                <a:srgbClr val="F2F2F2"/>
              </a:solidFill>
            </a:endParaRP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t/>
            </a:r>
            <a:endParaRPr sz="4400">
              <a:solidFill>
                <a:srgbClr val="F2F2F2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t/>
            </a:r>
            <a:endParaRPr sz="4400">
              <a:solidFill>
                <a:srgbClr val="F2F2F2"/>
              </a:solidFill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5942233" y="4508150"/>
            <a:ext cx="433200" cy="147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566250" y="1720800"/>
            <a:ext cx="11059500" cy="17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</a:rPr>
              <a:t>Difficulty: 8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543565" y="639819"/>
            <a:ext cx="11230421" cy="640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Demo - Video</a:t>
            </a:r>
            <a:endParaRPr b="0" i="0" sz="4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Shape 303" title="[전공종합설계1-다][Chainerator][동영상][SoongsilCoin]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4525" y="1586625"/>
            <a:ext cx="7028500" cy="527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hape 79"/>
          <p:cNvCxnSpPr>
            <a:endCxn id="80" idx="2"/>
          </p:cNvCxnSpPr>
          <p:nvPr/>
        </p:nvCxnSpPr>
        <p:spPr>
          <a:xfrm>
            <a:off x="-117" y="2766187"/>
            <a:ext cx="8191500" cy="0"/>
          </a:xfrm>
          <a:prstGeom prst="straightConnector1">
            <a:avLst/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1" name="Shape 81"/>
          <p:cNvGrpSpPr/>
          <p:nvPr/>
        </p:nvGrpSpPr>
        <p:grpSpPr>
          <a:xfrm>
            <a:off x="1744130" y="2427573"/>
            <a:ext cx="2717517" cy="3444190"/>
            <a:chOff x="736801" y="2682894"/>
            <a:chExt cx="2717517" cy="3444190"/>
          </a:xfrm>
        </p:grpSpPr>
        <p:sp>
          <p:nvSpPr>
            <p:cNvPr id="82" name="Shape 82"/>
            <p:cNvSpPr/>
            <p:nvPr/>
          </p:nvSpPr>
          <p:spPr>
            <a:xfrm>
              <a:off x="736801" y="2682894"/>
              <a:ext cx="684988" cy="68498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736801" y="3716241"/>
              <a:ext cx="1441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Introduction</a:t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736802" y="4232335"/>
              <a:ext cx="2717516" cy="1894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80990" lvl="0" marL="38099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AutoNum type="arabicPeriod"/>
              </a:pPr>
              <a:r>
                <a:rPr b="0" i="0" lang="en-US" sz="1600" u="none" cap="none" strike="noStrike">
                  <a:solidFill>
                    <a:srgbClr val="7F7F7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Project outline </a:t>
              </a:r>
              <a:endParaRPr/>
            </a:p>
            <a:p>
              <a:pPr indent="-380990" lvl="0" marL="38099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AutoNum type="arabicPeriod"/>
              </a:pPr>
              <a:r>
                <a:rPr b="0" i="0" lang="en-US" sz="1600" u="none" cap="none" strike="noStrike">
                  <a:solidFill>
                    <a:srgbClr val="7F7F7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Motivation</a:t>
              </a:r>
              <a:endParaRPr/>
            </a:p>
            <a:p>
              <a:pPr indent="-279390" lvl="0" marL="38099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-279390" lvl="0" marL="38099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85" name="Shape 85"/>
          <p:cNvGrpSpPr/>
          <p:nvPr/>
        </p:nvGrpSpPr>
        <p:grpSpPr>
          <a:xfrm>
            <a:off x="4967749" y="2423694"/>
            <a:ext cx="2717524" cy="3488433"/>
            <a:chOff x="6625205" y="2682894"/>
            <a:chExt cx="2717524" cy="3488433"/>
          </a:xfrm>
        </p:grpSpPr>
        <p:sp>
          <p:nvSpPr>
            <p:cNvPr id="86" name="Shape 86"/>
            <p:cNvSpPr/>
            <p:nvPr/>
          </p:nvSpPr>
          <p:spPr>
            <a:xfrm>
              <a:off x="6625213" y="2682894"/>
              <a:ext cx="684986" cy="68498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6625205" y="3716250"/>
              <a:ext cx="169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Main subject</a:t>
              </a:r>
              <a:endParaRPr b="1" i="0" sz="1800" u="none" cap="none" strike="noStrike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6625213" y="4232335"/>
              <a:ext cx="2717516" cy="1938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80990" lvl="0" marL="38099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AutoNum type="arabicPeriod"/>
              </a:pPr>
              <a:r>
                <a:rPr b="0" i="0" lang="en-US" sz="1600" u="none" cap="none" strike="noStrike">
                  <a:solidFill>
                    <a:srgbClr val="7F7F7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Researching</a:t>
              </a:r>
              <a:endParaRPr/>
            </a:p>
            <a:p>
              <a:pPr indent="-380990" lvl="0" marL="38099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AutoNum type="arabicPeriod"/>
              </a:pPr>
              <a:r>
                <a:rPr b="0" i="0" lang="en-US" sz="1600" u="none" cap="none" strike="noStrike">
                  <a:solidFill>
                    <a:srgbClr val="7F7F7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Project scenario</a:t>
              </a:r>
              <a:endParaRPr/>
            </a:p>
            <a:p>
              <a:pPr indent="-380990" lvl="0" marL="38099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AutoNum type="arabicPeriod"/>
              </a:pPr>
              <a:r>
                <a:rPr b="0" i="0" lang="en-US" sz="1600" u="none" cap="none" strike="noStrike">
                  <a:solidFill>
                    <a:srgbClr val="7F7F7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System structure</a:t>
              </a:r>
              <a:endParaRPr/>
            </a:p>
            <a:p>
              <a:pPr indent="-380990" lvl="0" marL="38099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AutoNum type="arabicPeriod"/>
              </a:pPr>
              <a:r>
                <a:rPr b="0" i="0" lang="en-US" sz="1600" u="none" cap="none" strike="noStrike">
                  <a:solidFill>
                    <a:srgbClr val="7F7F7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Flow chart</a:t>
              </a:r>
              <a:endParaRPr b="0" i="0" sz="16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-380990" lvl="0" marL="38099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AutoNum type="arabicPeriod"/>
              </a:pPr>
              <a:r>
                <a:rPr b="0" i="0" lang="en-US" sz="1600" u="none" cap="none" strike="noStrike">
                  <a:solidFill>
                    <a:srgbClr val="7F7F7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Demo</a:t>
              </a: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8191373" y="2423694"/>
            <a:ext cx="2717526" cy="3488433"/>
            <a:chOff x="9569408" y="2682894"/>
            <a:chExt cx="2717526" cy="3488433"/>
          </a:xfrm>
        </p:grpSpPr>
        <p:sp>
          <p:nvSpPr>
            <p:cNvPr id="80" name="Shape 80"/>
            <p:cNvSpPr/>
            <p:nvPr/>
          </p:nvSpPr>
          <p:spPr>
            <a:xfrm>
              <a:off x="9569418" y="2682894"/>
              <a:ext cx="684986" cy="68498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9569408" y="3716250"/>
              <a:ext cx="1635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Conclusion</a:t>
              </a:r>
              <a:endParaRPr b="1" i="0" sz="1800" u="none" cap="none" strike="noStrike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9569418" y="4232335"/>
              <a:ext cx="2717516" cy="1938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80990" lvl="0" marL="38099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AutoNum type="arabicPeriod"/>
              </a:pPr>
              <a:r>
                <a:rPr b="0" i="0" lang="en-US" sz="1600" u="none" cap="none" strike="noStrike">
                  <a:solidFill>
                    <a:srgbClr val="7F7F7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Roadmap</a:t>
              </a:r>
              <a:endParaRPr/>
            </a:p>
            <a:p>
              <a:pPr indent="-380990" lvl="0" marL="38099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AutoNum type="arabicPeriod"/>
              </a:pPr>
              <a:r>
                <a:rPr b="0" i="0" lang="en-US" sz="1600" u="none" cap="none" strike="noStrike">
                  <a:solidFill>
                    <a:srgbClr val="7F7F7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Expectation effect</a:t>
              </a:r>
              <a:endParaRPr/>
            </a:p>
            <a:p>
              <a:pPr indent="-380990" lvl="0" marL="38099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AutoNum type="arabicPeriod"/>
              </a:pPr>
              <a:r>
                <a:rPr b="0" i="0" lang="en-US" sz="1600" u="none" cap="none" strike="noStrike">
                  <a:solidFill>
                    <a:srgbClr val="7F7F7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Challenges</a:t>
              </a:r>
              <a:endParaRPr b="0" i="0" sz="16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-279390" lvl="0" marL="38099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92" name="Shape 92"/>
          <p:cNvSpPr/>
          <p:nvPr/>
        </p:nvSpPr>
        <p:spPr>
          <a:xfrm>
            <a:off x="0" y="0"/>
            <a:ext cx="12712390" cy="1559240"/>
          </a:xfrm>
          <a:prstGeom prst="homePlate">
            <a:avLst>
              <a:gd fmla="val 33396" name="adj"/>
            </a:avLst>
          </a:prstGeom>
          <a:solidFill>
            <a:schemeClr val="accent2"/>
          </a:solidFill>
          <a:ln>
            <a:noFill/>
          </a:ln>
          <a:effectLst>
            <a:outerShdw blurRad="50800" rotWithShape="0" algn="t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543565" y="639819"/>
            <a:ext cx="11230421" cy="640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b="0" i="0" sz="4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7532207" y="0"/>
            <a:ext cx="4659793" cy="6858000"/>
          </a:xfrm>
          <a:custGeom>
            <a:pathLst>
              <a:path extrusionOk="0" h="6858000" w="4659793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DBCC3"/>
          </a:solidFill>
          <a:ln>
            <a:noFill/>
          </a:ln>
          <a:effectLst>
            <a:outerShdw blurRad="50800" rotWithShape="0" algn="t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6064369" y="0"/>
            <a:ext cx="6127631" cy="6858000"/>
          </a:xfrm>
          <a:custGeom>
            <a:pathLst>
              <a:path extrusionOk="0" h="6858000" w="6127631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rotWithShape="0" algn="t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fmla="val 33396" name="adj"/>
            </a:avLst>
          </a:prstGeom>
          <a:solidFill>
            <a:schemeClr val="accent4"/>
          </a:solidFill>
          <a:ln>
            <a:noFill/>
          </a:ln>
          <a:effectLst>
            <a:outerShdw blurRad="50800" rotWithShape="0" algn="t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fmla="val 33396" name="adj"/>
            </a:avLst>
          </a:prstGeom>
          <a:solidFill>
            <a:schemeClr val="accent2"/>
          </a:solidFill>
          <a:ln>
            <a:noFill/>
          </a:ln>
          <a:effectLst>
            <a:outerShdw blurRad="50800" rotWithShape="0" algn="t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fmla="val 33396" name="adj"/>
            </a:avLst>
          </a:prstGeom>
          <a:solidFill>
            <a:schemeClr val="accent6"/>
          </a:solidFill>
          <a:ln>
            <a:noFill/>
          </a:ln>
          <a:effectLst>
            <a:outerShdw blurRad="50800" rotWithShape="0" algn="t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fmla="val 33396" name="adj"/>
            </a:avLst>
          </a:prstGeom>
          <a:solidFill>
            <a:schemeClr val="dk2"/>
          </a:solidFill>
          <a:ln>
            <a:noFill/>
          </a:ln>
          <a:effectLst>
            <a:outerShdw blurRad="50800" rotWithShape="0" algn="t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/>
          <p:nvPr/>
        </p:nvSpPr>
        <p:spPr>
          <a:xfrm>
            <a:off x="-466423" y="0"/>
            <a:ext cx="7332453" cy="6858000"/>
          </a:xfrm>
          <a:prstGeom prst="homePlate">
            <a:avLst>
              <a:gd fmla="val 33396" name="adj"/>
            </a:avLst>
          </a:prstGeom>
          <a:solidFill>
            <a:schemeClr val="accent2"/>
          </a:solidFill>
          <a:ln>
            <a:noFill/>
          </a:ln>
          <a:effectLst>
            <a:outerShdw blurRad="50800" rotWithShape="0" algn="t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Shape 316"/>
          <p:cNvSpPr/>
          <p:nvPr/>
        </p:nvSpPr>
        <p:spPr>
          <a:xfrm>
            <a:off x="839077" y="2689571"/>
            <a:ext cx="6026953" cy="1127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Conclusion</a:t>
            </a:r>
            <a:endParaRPr b="1" i="0" sz="5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7" name="Shape 317"/>
          <p:cNvSpPr/>
          <p:nvPr/>
        </p:nvSpPr>
        <p:spPr>
          <a:xfrm>
            <a:off x="839077" y="3681559"/>
            <a:ext cx="602695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543565" y="639819"/>
            <a:ext cx="11230421" cy="640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Roadmap</a:t>
            </a:r>
            <a:endParaRPr b="0" i="0" sz="4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3342" y="2344420"/>
            <a:ext cx="9990866" cy="3426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543565" y="639819"/>
            <a:ext cx="11230421" cy="640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Expectation effect</a:t>
            </a:r>
            <a:endParaRPr b="0" i="0" sz="4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5277" y="1624113"/>
            <a:ext cx="7446974" cy="41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1346175" y="5931000"/>
            <a:ext cx="96252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By implementing lightweight blockchain as an open source project, Chainerator approached the goal of Capstone Design 1.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543565" y="639819"/>
            <a:ext cx="11230421" cy="640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  <a:endParaRPr b="0" i="0" sz="4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525" y="1586651"/>
            <a:ext cx="7024950" cy="421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1283400" y="5801625"/>
            <a:ext cx="96252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Should try to make SoongsilCoin modularize to meet Chainerator’s final goal until Capstone Design 2.</a:t>
            </a:r>
            <a:endParaRPr b="1" sz="24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Shape 343"/>
          <p:cNvGrpSpPr/>
          <p:nvPr/>
        </p:nvGrpSpPr>
        <p:grpSpPr>
          <a:xfrm>
            <a:off x="5469948" y="1544642"/>
            <a:ext cx="1252104" cy="1136412"/>
            <a:chOff x="1585912" y="819150"/>
            <a:chExt cx="5143500" cy="4668265"/>
          </a:xfrm>
        </p:grpSpPr>
        <p:sp>
          <p:nvSpPr>
            <p:cNvPr id="344" name="Shape 344"/>
            <p:cNvSpPr/>
            <p:nvPr/>
          </p:nvSpPr>
          <p:spPr>
            <a:xfrm>
              <a:off x="1585912" y="2687065"/>
              <a:ext cx="5143500" cy="280035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rotWithShape="0" algn="t" dir="5400000" dist="254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Shape 345"/>
            <p:cNvSpPr/>
            <p:nvPr/>
          </p:nvSpPr>
          <p:spPr>
            <a:xfrm>
              <a:off x="2243137" y="2687065"/>
              <a:ext cx="3829050" cy="2084704"/>
            </a:xfrm>
            <a:custGeom>
              <a:pathLst>
                <a:path extrusionOk="0" h="2052130" w="3769219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Shape 346"/>
            <p:cNvSpPr/>
            <p:nvPr/>
          </p:nvSpPr>
          <p:spPr>
            <a:xfrm>
              <a:off x="1585912" y="1753108"/>
              <a:ext cx="5143500" cy="280035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rotWithShape="0" algn="t" dir="5400000" dist="254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Shape 347"/>
            <p:cNvSpPr/>
            <p:nvPr/>
          </p:nvSpPr>
          <p:spPr>
            <a:xfrm>
              <a:off x="2243137" y="1753108"/>
              <a:ext cx="3829050" cy="2084704"/>
            </a:xfrm>
            <a:custGeom>
              <a:pathLst>
                <a:path extrusionOk="0" h="2052130" w="3769219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1585912" y="819150"/>
              <a:ext cx="5143500" cy="2800350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rotWithShape="0" algn="t" dir="5400000" dist="254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" name="Shape 349"/>
          <p:cNvSpPr/>
          <p:nvPr/>
        </p:nvSpPr>
        <p:spPr>
          <a:xfrm>
            <a:off x="1443135" y="3114777"/>
            <a:ext cx="930573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Thank you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7532207" y="0"/>
            <a:ext cx="4659793" cy="6858000"/>
          </a:xfrm>
          <a:custGeom>
            <a:pathLst>
              <a:path extrusionOk="0" h="6858000" w="4659793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DBCC3"/>
          </a:solidFill>
          <a:ln>
            <a:noFill/>
          </a:ln>
          <a:effectLst>
            <a:outerShdw blurRad="50800" rotWithShape="0" algn="t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064369" y="0"/>
            <a:ext cx="6127631" cy="6858000"/>
          </a:xfrm>
          <a:custGeom>
            <a:pathLst>
              <a:path extrusionOk="0" h="6858000" w="6127631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rotWithShape="0" algn="t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fmla="val 33396" name="adj"/>
            </a:avLst>
          </a:prstGeom>
          <a:solidFill>
            <a:schemeClr val="accent4"/>
          </a:solidFill>
          <a:ln>
            <a:noFill/>
          </a:ln>
          <a:effectLst>
            <a:outerShdw blurRad="50800" rotWithShape="0" algn="t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fmla="val 33396" name="adj"/>
            </a:avLst>
          </a:prstGeom>
          <a:solidFill>
            <a:schemeClr val="accent2"/>
          </a:solidFill>
          <a:ln>
            <a:noFill/>
          </a:ln>
          <a:effectLst>
            <a:outerShdw blurRad="50800" rotWithShape="0" algn="t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fmla="val 33396" name="adj"/>
            </a:avLst>
          </a:prstGeom>
          <a:solidFill>
            <a:schemeClr val="accent6"/>
          </a:solidFill>
          <a:ln>
            <a:noFill/>
          </a:ln>
          <a:effectLst>
            <a:outerShdw blurRad="50800" rotWithShape="0" algn="t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fmla="val 33396" name="adj"/>
            </a:avLst>
          </a:prstGeom>
          <a:solidFill>
            <a:schemeClr val="dk2"/>
          </a:solidFill>
          <a:ln>
            <a:noFill/>
          </a:ln>
          <a:effectLst>
            <a:outerShdw blurRad="50800" rotWithShape="0" algn="t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-466423" y="0"/>
            <a:ext cx="7332453" cy="6858000"/>
          </a:xfrm>
          <a:prstGeom prst="homePlate">
            <a:avLst>
              <a:gd fmla="val 33396" name="adj"/>
            </a:avLst>
          </a:prstGeom>
          <a:solidFill>
            <a:schemeClr val="accent2"/>
          </a:solidFill>
          <a:ln>
            <a:noFill/>
          </a:ln>
          <a:effectLst>
            <a:outerShdw blurRad="50800" rotWithShape="0" algn="t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839077" y="2689571"/>
            <a:ext cx="6026953" cy="1127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Introduction</a:t>
            </a:r>
            <a:endParaRPr b="1" i="0" sz="5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839077" y="3681559"/>
            <a:ext cx="602695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/>
        </p:nvSpPr>
        <p:spPr>
          <a:xfrm>
            <a:off x="543565" y="639819"/>
            <a:ext cx="11230421" cy="640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b="0" i="0" sz="4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1174256" y="2388983"/>
            <a:ext cx="2880300" cy="1152000"/>
          </a:xfrm>
          <a:prstGeom prst="homePlate">
            <a:avLst>
              <a:gd fmla="val 50000" name="adj"/>
            </a:avLst>
          </a:prstGeom>
          <a:noFill/>
          <a:ln cap="flat" cmpd="sng" w="19050">
            <a:solidFill>
              <a:srgbClr val="201A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3574523" y="2388983"/>
            <a:ext cx="7584900" cy="1152000"/>
          </a:xfrm>
          <a:prstGeom prst="chevron">
            <a:avLst>
              <a:gd fmla="val 50000" name="adj"/>
            </a:avLst>
          </a:prstGeom>
          <a:noFill/>
          <a:ln cap="flat" cmpd="sng" w="12700">
            <a:solidFill>
              <a:srgbClr val="715A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1174256" y="3740705"/>
            <a:ext cx="2880300" cy="1152000"/>
          </a:xfrm>
          <a:prstGeom prst="homePlate">
            <a:avLst>
              <a:gd fmla="val 50000" name="adj"/>
            </a:avLst>
          </a:prstGeom>
          <a:noFill/>
          <a:ln cap="flat" cmpd="sng" w="19050">
            <a:solidFill>
              <a:srgbClr val="201A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3574523" y="3740705"/>
            <a:ext cx="7584900" cy="1152000"/>
          </a:xfrm>
          <a:prstGeom prst="chevron">
            <a:avLst>
              <a:gd fmla="val 50000" name="adj"/>
            </a:avLst>
          </a:prstGeom>
          <a:noFill/>
          <a:ln cap="flat" cmpd="sng" w="12700">
            <a:solidFill>
              <a:srgbClr val="715A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1174256" y="5092427"/>
            <a:ext cx="2880300" cy="1152000"/>
          </a:xfrm>
          <a:prstGeom prst="homePlate">
            <a:avLst>
              <a:gd fmla="val 50000" name="adj"/>
            </a:avLst>
          </a:prstGeom>
          <a:noFill/>
          <a:ln cap="flat" cmpd="sng" w="19050">
            <a:solidFill>
              <a:srgbClr val="201A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3574523" y="5092427"/>
            <a:ext cx="7584900" cy="1152000"/>
          </a:xfrm>
          <a:prstGeom prst="chevron">
            <a:avLst>
              <a:gd fmla="val 50000" name="adj"/>
            </a:avLst>
          </a:prstGeom>
          <a:noFill/>
          <a:ln cap="flat" cmpd="sng" w="12700">
            <a:solidFill>
              <a:srgbClr val="715A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1158133" y="2388975"/>
            <a:ext cx="23439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272123"/>
                </a:solidFill>
                <a:latin typeface="Arial"/>
                <a:ea typeface="Arial"/>
                <a:cs typeface="Arial"/>
                <a:sym typeface="Arial"/>
              </a:rPr>
              <a:t>Too Heavy</a:t>
            </a:r>
            <a:endParaRPr b="1" i="0" sz="1800" u="none" cap="none" strike="noStrike">
              <a:solidFill>
                <a:srgbClr val="272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1158133" y="3771900"/>
            <a:ext cx="23439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272123"/>
                </a:solidFill>
                <a:latin typeface="Arial"/>
                <a:ea typeface="Arial"/>
                <a:cs typeface="Arial"/>
                <a:sym typeface="Arial"/>
              </a:rPr>
              <a:t>Small Community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1230533" y="5086425"/>
            <a:ext cx="21993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272123"/>
                </a:solidFill>
                <a:latin typeface="Arial"/>
                <a:ea typeface="Arial"/>
                <a:cs typeface="Arial"/>
                <a:sym typeface="Arial"/>
              </a:rPr>
              <a:t>Inflexible</a:t>
            </a:r>
            <a:endParaRPr b="1" i="0" sz="1800" u="none" cap="none" strike="noStrike">
              <a:solidFill>
                <a:srgbClr val="272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4406400" y="2388900"/>
            <a:ext cx="61533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72123"/>
                </a:solidFill>
                <a:latin typeface="Arial"/>
                <a:ea typeface="Arial"/>
                <a:cs typeface="Arial"/>
                <a:sym typeface="Arial"/>
              </a:rPr>
              <a:t>Blockchain Core’s Code is Too heavy to handling</a:t>
            </a:r>
            <a:endParaRPr b="1" i="0" sz="1400" u="none" cap="none" strike="noStrike">
              <a:solidFill>
                <a:srgbClr val="2721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721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72123"/>
                </a:solidFill>
                <a:latin typeface="Arial"/>
                <a:ea typeface="Arial"/>
                <a:cs typeface="Arial"/>
                <a:sym typeface="Arial"/>
              </a:rPr>
              <a:t>Bitcoin Core : Approximately </a:t>
            </a:r>
            <a:r>
              <a:rPr b="1" i="1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100K</a:t>
            </a:r>
            <a:r>
              <a:rPr b="1" i="0" lang="en-US" sz="1400" u="none" cap="none" strike="noStrike">
                <a:solidFill>
                  <a:srgbClr val="272123"/>
                </a:solidFill>
                <a:latin typeface="Arial"/>
                <a:ea typeface="Arial"/>
                <a:cs typeface="Arial"/>
                <a:sym typeface="Arial"/>
              </a:rPr>
              <a:t> Lines!</a:t>
            </a:r>
            <a:br>
              <a:rPr b="1" i="0" lang="en-US" sz="1400" u="none" cap="none" strike="noStrike">
                <a:solidFill>
                  <a:srgbClr val="27212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400" u="none" cap="none" strike="noStrike">
                <a:solidFill>
                  <a:srgbClr val="272123"/>
                </a:solidFill>
                <a:latin typeface="Arial"/>
                <a:ea typeface="Arial"/>
                <a:cs typeface="Arial"/>
                <a:sym typeface="Arial"/>
              </a:rPr>
              <a:t>Bytecoin Previous Version : </a:t>
            </a:r>
            <a:r>
              <a:rPr b="1" i="1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600K</a:t>
            </a: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400" u="none" cap="none" strike="noStrike">
                <a:solidFill>
                  <a:srgbClr val="272123"/>
                </a:solidFill>
                <a:latin typeface="Arial"/>
                <a:ea typeface="Arial"/>
                <a:cs typeface="Arial"/>
                <a:sym typeface="Arial"/>
              </a:rPr>
              <a:t>Lines!</a:t>
            </a:r>
            <a:endParaRPr b="1" i="0" sz="1400" u="none" cap="none" strike="noStrike">
              <a:solidFill>
                <a:srgbClr val="2721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72123"/>
                </a:solidFill>
                <a:latin typeface="Arial"/>
                <a:ea typeface="Arial"/>
                <a:cs typeface="Arial"/>
                <a:sym typeface="Arial"/>
              </a:rPr>
              <a:t>So, We have to Develop lightweight blockchain.</a:t>
            </a:r>
            <a:endParaRPr b="1" i="0" sz="1400" u="none" cap="none" strike="noStrike">
              <a:solidFill>
                <a:srgbClr val="272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4133433" y="3865375"/>
            <a:ext cx="65385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72123"/>
                </a:solidFill>
                <a:latin typeface="Arial"/>
                <a:ea typeface="Arial"/>
                <a:cs typeface="Arial"/>
                <a:sym typeface="Arial"/>
              </a:rPr>
              <a:t>Blockchain Core is very difficult and complex, And</a:t>
            </a:r>
            <a:endParaRPr b="1" i="0" sz="1400" u="none" cap="none" strike="noStrike">
              <a:solidFill>
                <a:srgbClr val="2721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72123"/>
                </a:solidFill>
                <a:latin typeface="Arial"/>
                <a:ea typeface="Arial"/>
                <a:cs typeface="Arial"/>
                <a:sym typeface="Arial"/>
              </a:rPr>
              <a:t>There is no framework for Start-Level Core Developer.</a:t>
            </a:r>
            <a:br>
              <a:rPr b="1" i="0" lang="en-US" sz="1400" u="none" cap="none" strike="noStrike">
                <a:solidFill>
                  <a:srgbClr val="27212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400" u="none" cap="none" strike="noStrike">
                <a:solidFill>
                  <a:srgbClr val="272123"/>
                </a:solidFill>
                <a:latin typeface="Arial"/>
                <a:ea typeface="Arial"/>
                <a:cs typeface="Arial"/>
                <a:sym typeface="Arial"/>
              </a:rPr>
              <a:t>So, we want to make Blockchain core framework such as Start-Kit.</a:t>
            </a:r>
            <a:endParaRPr b="1" i="0" sz="1400" u="none" cap="none" strike="noStrike">
              <a:solidFill>
                <a:srgbClr val="272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4325433" y="5079700"/>
            <a:ext cx="60753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72123"/>
                </a:solidFill>
                <a:latin typeface="Arial"/>
                <a:ea typeface="Arial"/>
                <a:cs typeface="Arial"/>
                <a:sym typeface="Arial"/>
              </a:rPr>
              <a:t>Most Blockchain Project is very inflexible.</a:t>
            </a:r>
            <a:br>
              <a:rPr b="1" i="0" lang="en-US" sz="1400" u="none" cap="none" strike="noStrike">
                <a:solidFill>
                  <a:srgbClr val="27212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400" u="none" cap="none" strike="noStrike">
                <a:solidFill>
                  <a:srgbClr val="272123"/>
                </a:solidFill>
                <a:latin typeface="Arial"/>
                <a:ea typeface="Arial"/>
                <a:cs typeface="Arial"/>
                <a:sym typeface="Arial"/>
              </a:rPr>
              <a:t>Changing Consensus or Protocol is very hard because of Inflexible of Architecture</a:t>
            </a:r>
            <a:endParaRPr b="1" i="0" sz="1400" u="none" cap="none" strike="noStrike">
              <a:solidFill>
                <a:srgbClr val="27212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543565" y="639819"/>
            <a:ext cx="11230421" cy="640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Project outline</a:t>
            </a:r>
            <a:endParaRPr b="0" i="0" sz="4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800" y="2206475"/>
            <a:ext cx="3648400" cy="30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65575" y="2064600"/>
            <a:ext cx="3858300" cy="4793400"/>
          </a:xfrm>
          <a:prstGeom prst="rect">
            <a:avLst/>
          </a:prstGeom>
          <a:noFill/>
          <a:ln cap="flat" cmpd="sng" w="9525">
            <a:solidFill>
              <a:srgbClr val="715A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5565" y="1712000"/>
            <a:ext cx="3858300" cy="378000"/>
          </a:xfrm>
          <a:prstGeom prst="rect">
            <a:avLst/>
          </a:prstGeom>
          <a:solidFill>
            <a:srgbClr val="201A02"/>
          </a:solidFill>
          <a:ln cap="flat" cmpd="sng" w="9525">
            <a:solidFill>
              <a:srgbClr val="201A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84067" y="1729800"/>
            <a:ext cx="38583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Modularization</a:t>
            </a:r>
            <a:endParaRPr b="1" i="0" sz="18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53400" y="5215150"/>
            <a:ext cx="3858300" cy="16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Blockchain Core 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Function Modularization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4051300" y="2073600"/>
            <a:ext cx="3858300" cy="4793400"/>
          </a:xfrm>
          <a:prstGeom prst="rect">
            <a:avLst/>
          </a:prstGeom>
          <a:noFill/>
          <a:ln cap="flat" cmpd="sng" w="9525">
            <a:solidFill>
              <a:srgbClr val="715A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4051340" y="1725250"/>
            <a:ext cx="3858300" cy="378000"/>
          </a:xfrm>
          <a:prstGeom prst="rect">
            <a:avLst/>
          </a:prstGeom>
          <a:solidFill>
            <a:srgbClr val="201A02"/>
          </a:solidFill>
          <a:ln cap="flat" cmpd="sng" w="9525">
            <a:solidFill>
              <a:srgbClr val="201A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4243352" y="1743053"/>
            <a:ext cx="357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Open Source</a:t>
            </a:r>
            <a:endParaRPr b="1" i="0" sz="17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4000000" y="5228350"/>
            <a:ext cx="3979500" cy="16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Deploying Open Source 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Blockchain Core Developer</a:t>
            </a:r>
            <a:br>
              <a:rPr b="1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 Getting Some Contribution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3200" y="2206475"/>
            <a:ext cx="3573199" cy="30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8037125" y="2082400"/>
            <a:ext cx="3858300" cy="4793400"/>
          </a:xfrm>
          <a:prstGeom prst="rect">
            <a:avLst/>
          </a:prstGeom>
          <a:noFill/>
          <a:ln cap="flat" cmpd="sng" w="9525">
            <a:solidFill>
              <a:srgbClr val="715A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8037132" y="1729800"/>
            <a:ext cx="3858300" cy="378000"/>
          </a:xfrm>
          <a:prstGeom prst="rect">
            <a:avLst/>
          </a:prstGeom>
          <a:solidFill>
            <a:srgbClr val="201A02"/>
          </a:solidFill>
          <a:ln cap="flat" cmpd="sng" w="9525">
            <a:solidFill>
              <a:srgbClr val="201A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 txBox="1"/>
          <p:nvPr/>
        </p:nvSpPr>
        <p:spPr>
          <a:xfrm>
            <a:off x="7818300" y="1734150"/>
            <a:ext cx="432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Lightweight Source Code</a:t>
            </a:r>
            <a:endParaRPr b="1" i="0" sz="16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8049300" y="5301000"/>
            <a:ext cx="3858300" cy="15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Develop Lightweight Blockchain Core  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38500" y="2364446"/>
            <a:ext cx="2679900" cy="26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543565" y="639819"/>
            <a:ext cx="112305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Project outline</a:t>
            </a:r>
            <a:endParaRPr b="0" i="0" sz="4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65475" y="2073600"/>
            <a:ext cx="3858300" cy="4793400"/>
          </a:xfrm>
          <a:prstGeom prst="rect">
            <a:avLst/>
          </a:prstGeom>
          <a:noFill/>
          <a:ln cap="flat" cmpd="sng" w="9525">
            <a:solidFill>
              <a:srgbClr val="715A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65565" y="1712000"/>
            <a:ext cx="3858300" cy="378000"/>
          </a:xfrm>
          <a:prstGeom prst="rect">
            <a:avLst/>
          </a:prstGeom>
          <a:solidFill>
            <a:srgbClr val="201A02"/>
          </a:solidFill>
          <a:ln cap="flat" cmpd="sng" w="9525">
            <a:solidFill>
              <a:srgbClr val="201A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84067" y="1729800"/>
            <a:ext cx="38583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Modularization</a:t>
            </a:r>
            <a:endParaRPr b="1" i="0" sz="18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53400" y="5215150"/>
            <a:ext cx="3858300" cy="16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Researching for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Blockchain Core 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Function Modularization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4051300" y="2073600"/>
            <a:ext cx="3858300" cy="4793400"/>
          </a:xfrm>
          <a:prstGeom prst="rect">
            <a:avLst/>
          </a:prstGeom>
          <a:noFill/>
          <a:ln cap="flat" cmpd="sng" w="9525">
            <a:solidFill>
              <a:srgbClr val="715A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4051340" y="1725250"/>
            <a:ext cx="3858300" cy="378000"/>
          </a:xfrm>
          <a:prstGeom prst="rect">
            <a:avLst/>
          </a:prstGeom>
          <a:solidFill>
            <a:srgbClr val="201A02"/>
          </a:solidFill>
          <a:ln cap="flat" cmpd="sng" w="9525">
            <a:solidFill>
              <a:srgbClr val="201A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4243352" y="1743053"/>
            <a:ext cx="357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Open Source</a:t>
            </a:r>
            <a:endParaRPr b="1" i="0" sz="17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4000000" y="5228350"/>
            <a:ext cx="3979500" cy="16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Deploying Open Source on Github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Blockchain Core Developer</a:t>
            </a:r>
            <a:br>
              <a:rPr b="1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 Getting Some Contribution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8037125" y="2082400"/>
            <a:ext cx="3858300" cy="4793400"/>
          </a:xfrm>
          <a:prstGeom prst="rect">
            <a:avLst/>
          </a:prstGeom>
          <a:noFill/>
          <a:ln cap="flat" cmpd="sng" w="9525">
            <a:solidFill>
              <a:srgbClr val="715A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8037132" y="1729800"/>
            <a:ext cx="3858300" cy="378000"/>
          </a:xfrm>
          <a:prstGeom prst="rect">
            <a:avLst/>
          </a:prstGeom>
          <a:solidFill>
            <a:srgbClr val="201A02"/>
          </a:solidFill>
          <a:ln cap="flat" cmpd="sng" w="9525">
            <a:solidFill>
              <a:srgbClr val="201A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7818300" y="1734150"/>
            <a:ext cx="432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Lightweight Source Code</a:t>
            </a:r>
            <a:endParaRPr b="1" i="0" sz="16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8049300" y="5301000"/>
            <a:ext cx="3858300" cy="15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Develop Lightweight Blockchain Core w</a:t>
            </a: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ith JavaScript</a:t>
            </a:r>
            <a:r>
              <a:rPr b="1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00" y="2206475"/>
            <a:ext cx="3573300" cy="2837875"/>
          </a:xfrm>
          <a:prstGeom prst="rect">
            <a:avLst/>
          </a:prstGeom>
          <a:noFill/>
          <a:ln cap="flat" cmpd="sng" w="9525">
            <a:solidFill>
              <a:srgbClr val="715A3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274" y="2206476"/>
            <a:ext cx="2904359" cy="28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0388" y="2292325"/>
            <a:ext cx="5351764" cy="30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7532207" y="0"/>
            <a:ext cx="4659793" cy="6858000"/>
          </a:xfrm>
          <a:custGeom>
            <a:pathLst>
              <a:path extrusionOk="0" h="6858000" w="4659793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DBCC3"/>
          </a:solidFill>
          <a:ln>
            <a:noFill/>
          </a:ln>
          <a:effectLst>
            <a:outerShdw blurRad="50800" rotWithShape="0" algn="t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6064369" y="0"/>
            <a:ext cx="6127631" cy="6858000"/>
          </a:xfrm>
          <a:custGeom>
            <a:pathLst>
              <a:path extrusionOk="0" h="6858000" w="6127631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rotWithShape="0" algn="t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fmla="val 33396" name="adj"/>
            </a:avLst>
          </a:prstGeom>
          <a:solidFill>
            <a:schemeClr val="accent4"/>
          </a:solidFill>
          <a:ln>
            <a:noFill/>
          </a:ln>
          <a:effectLst>
            <a:outerShdw blurRad="50800" rotWithShape="0" algn="t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fmla="val 33396" name="adj"/>
            </a:avLst>
          </a:prstGeom>
          <a:solidFill>
            <a:schemeClr val="accent2"/>
          </a:solidFill>
          <a:ln>
            <a:noFill/>
          </a:ln>
          <a:effectLst>
            <a:outerShdw blurRad="50800" rotWithShape="0" algn="t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fmla="val 33396" name="adj"/>
            </a:avLst>
          </a:prstGeom>
          <a:solidFill>
            <a:schemeClr val="accent6"/>
          </a:solidFill>
          <a:ln>
            <a:noFill/>
          </a:ln>
          <a:effectLst>
            <a:outerShdw blurRad="50800" rotWithShape="0" algn="t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fmla="val 33396" name="adj"/>
            </a:avLst>
          </a:prstGeom>
          <a:solidFill>
            <a:schemeClr val="dk2"/>
          </a:solidFill>
          <a:ln>
            <a:noFill/>
          </a:ln>
          <a:effectLst>
            <a:outerShdw blurRad="50800" rotWithShape="0" algn="t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-466423" y="0"/>
            <a:ext cx="7332453" cy="6858000"/>
          </a:xfrm>
          <a:prstGeom prst="homePlate">
            <a:avLst>
              <a:gd fmla="val 33396" name="adj"/>
            </a:avLst>
          </a:prstGeom>
          <a:solidFill>
            <a:schemeClr val="accent2"/>
          </a:solidFill>
          <a:ln>
            <a:noFill/>
          </a:ln>
          <a:effectLst>
            <a:outerShdw blurRad="50800" rotWithShape="0" algn="t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9077" y="2689571"/>
            <a:ext cx="6026953" cy="1127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Main subject</a:t>
            </a:r>
            <a:endParaRPr b="1" i="0" sz="5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839077" y="3681559"/>
            <a:ext cx="602695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543565" y="639819"/>
            <a:ext cx="112305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Researching – </a:t>
            </a:r>
            <a:r>
              <a:rPr lang="en-US" sz="4400">
                <a:solidFill>
                  <a:srgbClr val="F2F2F2"/>
                </a:solidFill>
              </a:rPr>
              <a:t>Blockchain</a:t>
            </a:r>
            <a:endParaRPr b="0" i="0" sz="4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524950" y="2082302"/>
            <a:ext cx="5280000" cy="4775700"/>
          </a:xfrm>
          <a:prstGeom prst="rect">
            <a:avLst/>
          </a:prstGeom>
          <a:noFill/>
          <a:ln cap="flat" cmpd="sng" w="9525">
            <a:solidFill>
              <a:srgbClr val="715A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524748" y="1729700"/>
            <a:ext cx="5280000" cy="378000"/>
          </a:xfrm>
          <a:prstGeom prst="rect">
            <a:avLst/>
          </a:prstGeom>
          <a:solidFill>
            <a:srgbClr val="201A02"/>
          </a:solidFill>
          <a:ln cap="flat" cmpd="sng" w="9525">
            <a:solidFill>
              <a:srgbClr val="201A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507859" y="5425950"/>
            <a:ext cx="52800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Bitcoin is the first Blockchain based Cryptocurrency, and it is open source.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 is difficult to modify flexibly as constant and variable are dependent by coin. Also, It is difficult to analyze source code because of poor modularization.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550064" y="1747500"/>
            <a:ext cx="52800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Bitcoin</a:t>
            </a:r>
            <a:endParaRPr b="1" i="0" sz="18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231975" y="2073500"/>
            <a:ext cx="5485500" cy="4757700"/>
          </a:xfrm>
          <a:prstGeom prst="rect">
            <a:avLst/>
          </a:prstGeom>
          <a:noFill/>
          <a:ln cap="flat" cmpd="sng" w="9525">
            <a:solidFill>
              <a:srgbClr val="715A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6232072" y="1729700"/>
            <a:ext cx="5485500" cy="378000"/>
          </a:xfrm>
          <a:prstGeom prst="rect">
            <a:avLst/>
          </a:prstGeom>
          <a:solidFill>
            <a:srgbClr val="201A02"/>
          </a:solidFill>
          <a:ln cap="flat" cmpd="sng" w="9525">
            <a:solidFill>
              <a:srgbClr val="201A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6505047" y="1747503"/>
            <a:ext cx="508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Litecoin</a:t>
            </a:r>
            <a:endParaRPr b="1" i="0" sz="17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6253875" y="5425950"/>
            <a:ext cx="5485500" cy="14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Litecoin is relatively easy to modify the blockchain property such as maximum amount of coin, hashing method, block size, and block creating time by removing restriction of modification in Bitcoin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5807" y="2262550"/>
            <a:ext cx="3008550" cy="30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1032" y="2267105"/>
            <a:ext cx="3008550" cy="30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/>
        </p:nvSpPr>
        <p:spPr>
          <a:xfrm>
            <a:off x="543565" y="639819"/>
            <a:ext cx="112305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Researching – </a:t>
            </a:r>
            <a:r>
              <a:rPr lang="en-US" sz="4400">
                <a:solidFill>
                  <a:srgbClr val="F2F2F2"/>
                </a:solidFill>
              </a:rPr>
              <a:t>Blockchain</a:t>
            </a:r>
            <a:endParaRPr b="0" i="0" sz="4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489950" y="2082302"/>
            <a:ext cx="5280000" cy="4775700"/>
          </a:xfrm>
          <a:prstGeom prst="rect">
            <a:avLst/>
          </a:prstGeom>
          <a:noFill/>
          <a:ln cap="flat" cmpd="sng" w="9525">
            <a:solidFill>
              <a:srgbClr val="715A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489748" y="1729700"/>
            <a:ext cx="5280000" cy="378000"/>
          </a:xfrm>
          <a:prstGeom prst="rect">
            <a:avLst/>
          </a:prstGeom>
          <a:solidFill>
            <a:srgbClr val="201A02"/>
          </a:solidFill>
          <a:ln cap="flat" cmpd="sng" w="9525">
            <a:solidFill>
              <a:srgbClr val="201A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515064" y="1747500"/>
            <a:ext cx="52800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Peercoin</a:t>
            </a:r>
            <a:endParaRPr b="1" i="0" sz="18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6218872" y="2073502"/>
            <a:ext cx="5485500" cy="4757700"/>
          </a:xfrm>
          <a:prstGeom prst="rect">
            <a:avLst/>
          </a:prstGeom>
          <a:noFill/>
          <a:ln cap="flat" cmpd="sng" w="9525">
            <a:solidFill>
              <a:srgbClr val="715A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6197072" y="1729700"/>
            <a:ext cx="5485500" cy="378000"/>
          </a:xfrm>
          <a:prstGeom prst="rect">
            <a:avLst/>
          </a:prstGeom>
          <a:solidFill>
            <a:srgbClr val="201A02"/>
          </a:solidFill>
          <a:ln cap="flat" cmpd="sng" w="9525">
            <a:solidFill>
              <a:srgbClr val="201A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6470047" y="1747503"/>
            <a:ext cx="508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Bytecoin</a:t>
            </a:r>
            <a:endParaRPr b="1" i="0" sz="17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 txBox="1"/>
          <p:nvPr/>
        </p:nvSpPr>
        <p:spPr>
          <a:xfrm>
            <a:off x="6197075" y="5343200"/>
            <a:ext cx="5485500" cy="15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Bytecoin is the first independent Blockchain to have nothing to do with the Bitcoin.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Created with its own Blockchain Core technology called Cryptonote, It is relatively easy to modify the value of the Blockchain Properties, but the source code extensive and poorly modular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697" y="2181804"/>
            <a:ext cx="2990750" cy="29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6260" y="2230076"/>
            <a:ext cx="2990750" cy="29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472820" y="5586275"/>
            <a:ext cx="52800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489750" y="5246650"/>
            <a:ext cx="5280000" cy="16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Peercoin is based on Bitcoin and changed Proof-of-Work(POW), which is a consensus algorithm to Proof-of-Stake(POS)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Existing code and new Peercoin codes are mixed in a disorderly. so, It is still lacking in flexibility and modularization to using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sic with Circle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